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53" r:id="rId1"/>
  </p:sldMasterIdLst>
  <p:sldIdLst>
    <p:sldId id="256" r:id="rId2"/>
    <p:sldId id="311" r:id="rId3"/>
    <p:sldId id="324" r:id="rId4"/>
    <p:sldId id="361" r:id="rId5"/>
    <p:sldId id="363" r:id="rId6"/>
    <p:sldId id="364" r:id="rId7"/>
    <p:sldId id="365" r:id="rId8"/>
    <p:sldId id="312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3" r:id="rId17"/>
    <p:sldId id="335" r:id="rId18"/>
    <p:sldId id="337" r:id="rId19"/>
    <p:sldId id="338" r:id="rId20"/>
    <p:sldId id="339" r:id="rId21"/>
    <p:sldId id="342" r:id="rId22"/>
    <p:sldId id="344" r:id="rId23"/>
    <p:sldId id="348" r:id="rId24"/>
    <p:sldId id="349" r:id="rId25"/>
    <p:sldId id="362" r:id="rId26"/>
    <p:sldId id="350" r:id="rId27"/>
    <p:sldId id="351" r:id="rId28"/>
    <p:sldId id="352" r:id="rId29"/>
    <p:sldId id="354" r:id="rId30"/>
    <p:sldId id="356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89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8" r:id="rId64"/>
    <p:sldId id="399" r:id="rId65"/>
    <p:sldId id="400" r:id="rId66"/>
    <p:sldId id="401" r:id="rId67"/>
    <p:sldId id="402" r:id="rId68"/>
    <p:sldId id="403" r:id="rId69"/>
    <p:sldId id="404" r:id="rId70"/>
    <p:sldId id="405" r:id="rId71"/>
    <p:sldId id="406" r:id="rId72"/>
    <p:sldId id="407" r:id="rId73"/>
    <p:sldId id="408" r:id="rId74"/>
    <p:sldId id="409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417" r:id="rId83"/>
    <p:sldId id="418" r:id="rId84"/>
    <p:sldId id="419" r:id="rId85"/>
    <p:sldId id="420" r:id="rId86"/>
    <p:sldId id="421" r:id="rId87"/>
    <p:sldId id="422" r:id="rId88"/>
    <p:sldId id="423" r:id="rId89"/>
    <p:sldId id="424" r:id="rId90"/>
    <p:sldId id="425" r:id="rId91"/>
    <p:sldId id="426" r:id="rId92"/>
    <p:sldId id="427" r:id="rId93"/>
    <p:sldId id="428" r:id="rId94"/>
    <p:sldId id="429" r:id="rId95"/>
    <p:sldId id="430" r:id="rId96"/>
    <p:sldId id="431" r:id="rId97"/>
    <p:sldId id="432" r:id="rId98"/>
    <p:sldId id="433" r:id="rId99"/>
    <p:sldId id="434" r:id="rId100"/>
    <p:sldId id="435" r:id="rId101"/>
    <p:sldId id="436" r:id="rId102"/>
    <p:sldId id="437" r:id="rId103"/>
    <p:sldId id="438" r:id="rId104"/>
    <p:sldId id="439" r:id="rId105"/>
    <p:sldId id="440" r:id="rId106"/>
    <p:sldId id="441" r:id="rId107"/>
    <p:sldId id="442" r:id="rId108"/>
    <p:sldId id="444" r:id="rId109"/>
    <p:sldId id="445" r:id="rId110"/>
    <p:sldId id="358" r:id="rId111"/>
    <p:sldId id="359" r:id="rId112"/>
    <p:sldId id="360" r:id="rId1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248" y="5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4D05D8A-C572-4ED6-9BF4-8BF12D399983}" type="datetime1">
              <a:rPr lang="ko-KR" altLang="en-US"/>
              <a:pPr lvl="0">
                <a:defRPr/>
              </a:pPr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377596EA-09B2-4F20-B22D-AC03DEA0B27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48535" y="1134340"/>
            <a:ext cx="4894929" cy="3031519"/>
          </a:xfrm>
          <a:prstGeom prst="rect">
            <a:avLst/>
          </a:prstGeom>
        </p:spPr>
      </p:pic>
      <p:sp>
        <p:nvSpPr>
          <p:cNvPr id="6" name="직사각형 4"/>
          <p:cNvSpPr/>
          <p:nvPr/>
        </p:nvSpPr>
        <p:spPr>
          <a:xfrm>
            <a:off x="4106171" y="4083966"/>
            <a:ext cx="3979655" cy="39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-15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Noto Sans CJK KR Bold"/>
                <a:ea typeface="Noto Sans CJK KR Bold"/>
              </a:rPr>
              <a:t>제일 빠른 뮤지컬 티켓 예매 사이트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2777" y="650989"/>
            <a:ext cx="2891503" cy="394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0 1.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요구사항 정의서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7044" y="1098291"/>
            <a:ext cx="10399774" cy="4660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72116" y="1119652"/>
            <a:ext cx="6847767" cy="355649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0164" y="689062"/>
            <a:ext cx="303957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관람후기 수정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73602" y="4488580"/>
            <a:ext cx="183487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관람후기 수정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7270" y="4574740"/>
            <a:ext cx="58534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해당 게시글 수정 작성 폼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원래 기재되어 있던 컨텐트를 보여주고 수정할 수 있게 설계함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수정버튼 누르면 게시글 수정이 되고 관람후기 게시판으로 이동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취소버튼 누르면 전 페이지로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303957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관람후기 댓글 기능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9712" y="4559991"/>
            <a:ext cx="232866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관람후기 댓글 기능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96361" y="4655684"/>
            <a:ext cx="8867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로그인 했을 때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1)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댓글 작성 버튼 누르면 아래 댓글 목록에 댓글을 작성한 아이디와 댓글 내용 댓글작성 일자를 생성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2)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댓글 내용을 입력하지 않고 댓글작성버튼 누를 시 댓글 생성되지 않음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비 로그인일 때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댓글 작성 버튼을 눌러도 댓글이 생성되지 않음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6177" y="1187886"/>
            <a:ext cx="10590028" cy="3419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013228" y="1804040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751160" y="2465541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73094" y="3395993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공지사항 페이지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7595" y="2602224"/>
            <a:ext cx="1293565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구현</a:t>
            </a:r>
            <a:endParaRPr kumimoji="0" lang="ko-KR" altLang="en-US" sz="24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3394"/>
            <a:ext cx="29176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공지사함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08980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공지사항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6767" y="3312820"/>
            <a:ext cx="695804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공지사항 메뉴 누르면 게시판 페이지로 이동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게시글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10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개씩 페이징 처리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게시글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hover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시 색상 트렌잭션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게시글 제목 클릭 시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해당 공지사항 상세보기 페이지 이동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46428" y="1153126"/>
            <a:ext cx="6816841" cy="4450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3394"/>
            <a:ext cx="29176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공지사함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08980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공지사항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6767" y="3312820"/>
            <a:ext cx="69580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목록버튼 클릭 시 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공지사항 게시판 리스트 페이지로 이동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9" name="그림 8" descr="텍스트이(가) 표시된 사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1498" y="1132368"/>
            <a:ext cx="3512760" cy="4625163"/>
          </a:xfrm>
          <a:prstGeom prst="rect">
            <a:avLst/>
          </a:prstGeom>
        </p:spPr>
      </p:pic>
      <p:pic>
        <p:nvPicPr>
          <p:cNvPr id="11" name="그림 10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47480" y="1100469"/>
            <a:ext cx="3620977" cy="3678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013228" y="1804040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751160" y="2465541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47815" y="3210265"/>
            <a:ext cx="285593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관리자 페이지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공지사항 관리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뮤지컬삭제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57595" y="2602224"/>
            <a:ext cx="1293565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구현</a:t>
            </a:r>
            <a:endParaRPr kumimoji="0" lang="ko-KR" altLang="en-US" sz="24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30651" y="1168021"/>
            <a:ext cx="7355332" cy="45219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0163" y="683394"/>
            <a:ext cx="31842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 페이지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공지사항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25969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 페이지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공지사항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6016" y="3312820"/>
            <a:ext cx="4174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공지사항 관리 메뉴 클릭 시 전체 목록 조회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하단 글쓰기 클릭 시 공지사항 게시글 작성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게시글 제목 클릭 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해당  공지사항 상세보기 페이지 이동</a:t>
            </a:r>
          </a:p>
          <a:p>
            <a:pPr lvl="0"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수정버튼 클릭 시 해당 게시글 수정 후 업데이트</a:t>
            </a:r>
          </a:p>
          <a:p>
            <a:pPr lvl="0"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삭제버튼 클릭 시 해당 게시글 삭제 후 업데이트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3394"/>
            <a:ext cx="34542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 페이지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공지사항 작성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54700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 페이지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공지사항 작성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6017" y="3312820"/>
            <a:ext cx="4015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공지사항 리스트에서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하단 글쓰기 클릭 시 공지사항 게시글 작성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25163" y="1222744"/>
            <a:ext cx="6860820" cy="452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3394"/>
            <a:ext cx="33607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 페이지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공지사항 수정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6016" y="2661201"/>
            <a:ext cx="364489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 페이지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공지사항 수정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6017" y="3312820"/>
            <a:ext cx="4015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공지사항 게시글 수정버튼 클릭 시 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해당 게시글 수정 후 업데이트</a:t>
            </a:r>
          </a:p>
        </p:txBody>
      </p:sp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0916" y="1120954"/>
            <a:ext cx="7135067" cy="4616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3394"/>
            <a:ext cx="31842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 페이지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삭제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25969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 페이지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삭제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6017" y="3312820"/>
            <a:ext cx="4015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전체 목록 조회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제목 클릭 시 해당 뮤지컬 상세보기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삭제 버튼 클릭 시 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&lt;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삭제 성공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&gt;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알람 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     /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실패 시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삭제 실패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&gt;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알람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해당 뮤지컬 정보 모두 삭제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0417" y="1118152"/>
            <a:ext cx="6537815" cy="46216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83807" y="1346383"/>
            <a:ext cx="3259176" cy="930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2777" y="650989"/>
            <a:ext cx="2891503" cy="394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0 1.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요구사항 정의서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515" y="1094762"/>
            <a:ext cx="10743808" cy="46198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개발 환경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4" name="직사각형 1"/>
          <p:cNvSpPr/>
          <p:nvPr/>
        </p:nvSpPr>
        <p:spPr>
          <a:xfrm>
            <a:off x="4545838" y="1192329"/>
            <a:ext cx="3100324" cy="701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700" b="1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Tool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9209" y="1685780"/>
            <a:ext cx="9133581" cy="3082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43" name="직사각형 3"/>
          <p:cNvSpPr/>
          <p:nvPr/>
        </p:nvSpPr>
        <p:spPr>
          <a:xfrm>
            <a:off x="4865973" y="3003478"/>
            <a:ext cx="2460054" cy="85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spc="3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/>
                <a:ea typeface="Noto Sans CJK KR Bold"/>
              </a:rPr>
              <a:t>QnA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5" name="직사각형 16"/>
          <p:cNvSpPr/>
          <p:nvPr/>
        </p:nvSpPr>
        <p:spPr>
          <a:xfrm>
            <a:off x="4049604" y="3714625"/>
            <a:ext cx="3979655" cy="46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500" spc="-15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/>
                <a:ea typeface="Noto Sans CJK KR Bold"/>
              </a:rPr>
              <a:t>감사합니다</a:t>
            </a:r>
            <a:r>
              <a:rPr lang="en-US" altLang="ko-KR" sz="2500" spc="-15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/>
                <a:ea typeface="Noto Sans CJK KR Bold"/>
              </a:rPr>
              <a:t>!</a:t>
            </a:r>
            <a:endParaRPr lang="en-US" altLang="ko-KR" sz="25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6" name="타원 22"/>
          <p:cNvSpPr/>
          <p:nvPr/>
        </p:nvSpPr>
        <p:spPr>
          <a:xfrm>
            <a:off x="5355388" y="2085610"/>
            <a:ext cx="1127942" cy="1149673"/>
          </a:xfrm>
          <a:custGeom>
            <a:avLst/>
            <a:gdLst/>
            <a:ahLst/>
            <a:cxnLst/>
            <a:rect l="l" t="t" r="r" b="b"/>
            <a:pathLst>
              <a:path w="1127942" h="1149673">
                <a:moveTo>
                  <a:pt x="574664" y="0"/>
                </a:moveTo>
                <a:lnTo>
                  <a:pt x="1127942" y="953928"/>
                </a:lnTo>
                <a:cubicBezTo>
                  <a:pt x="964314" y="1077882"/>
                  <a:pt x="760089" y="1149673"/>
                  <a:pt x="539096" y="1149673"/>
                </a:cubicBezTo>
                <a:cubicBezTo>
                  <a:pt x="340337" y="1149673"/>
                  <a:pt x="155142" y="1091601"/>
                  <a:pt x="0" y="99080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7" name="타원 22"/>
          <p:cNvSpPr/>
          <p:nvPr/>
        </p:nvSpPr>
        <p:spPr>
          <a:xfrm>
            <a:off x="5918761" y="2085610"/>
            <a:ext cx="815409" cy="831119"/>
          </a:xfrm>
          <a:custGeom>
            <a:avLst/>
            <a:gdLst/>
            <a:ahLst/>
            <a:cxnLst/>
            <a:rect l="l" t="t" r="r" b="b"/>
            <a:pathLst>
              <a:path w="1127942" h="1149673">
                <a:moveTo>
                  <a:pt x="574664" y="0"/>
                </a:moveTo>
                <a:lnTo>
                  <a:pt x="1127942" y="953928"/>
                </a:lnTo>
                <a:cubicBezTo>
                  <a:pt x="964314" y="1077882"/>
                  <a:pt x="760089" y="1149673"/>
                  <a:pt x="539096" y="1149673"/>
                </a:cubicBezTo>
                <a:cubicBezTo>
                  <a:pt x="340337" y="1149673"/>
                  <a:pt x="155142" y="1091601"/>
                  <a:pt x="0" y="9908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57683" y="4093584"/>
            <a:ext cx="1676634" cy="1038369"/>
          </a:xfrm>
          <a:prstGeom prst="rect">
            <a:avLst/>
          </a:prstGeom>
        </p:spPr>
      </p:pic>
      <p:sp>
        <p:nvSpPr>
          <p:cNvPr id="19" name="직사각형 1"/>
          <p:cNvSpPr/>
          <p:nvPr/>
        </p:nvSpPr>
        <p:spPr>
          <a:xfrm>
            <a:off x="843901" y="650989"/>
            <a:ext cx="1997319" cy="375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900" spc="-15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/>
                <a:ea typeface="Noto Sans CJK KR Bold"/>
              </a:rPr>
              <a:t>Thank You.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2777" y="650989"/>
            <a:ext cx="2891503" cy="394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0 1.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요구사항 정의서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8853" y="1378498"/>
            <a:ext cx="10584573" cy="2847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0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58759" y="1517506"/>
            <a:ext cx="7053978" cy="4097191"/>
          </a:xfrm>
          <a:prstGeom prst="rect">
            <a:avLst/>
          </a:prstGeom>
        </p:spPr>
      </p:pic>
      <p:sp>
        <p:nvSpPr>
          <p:cNvPr id="11" name="직사각형 1"/>
          <p:cNvSpPr/>
          <p:nvPr/>
        </p:nvSpPr>
        <p:spPr>
          <a:xfrm>
            <a:off x="784978" y="1537322"/>
            <a:ext cx="3348406" cy="1461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500">
                <a:solidFill>
                  <a:schemeClr val="accent1"/>
                </a:solidFill>
                <a:latin typeface="Noto Sans CJK KR Bold"/>
                <a:ea typeface="Noto Sans CJK KR Bold"/>
              </a:rPr>
              <a:t> 전체 페이지의 헤더</a:t>
            </a:r>
            <a:endParaRPr lang="ko-KR" altLang="en-US" sz="1500">
              <a:solidFill>
                <a:schemeClr val="bg2">
                  <a:lumMod val="50000"/>
                </a:schemeClr>
              </a:solidFill>
              <a:latin typeface="Noto Sans CJK KR Bold"/>
              <a:ea typeface="Noto Sans CJK KR Bold"/>
            </a:endParaRPr>
          </a:p>
          <a:p>
            <a:pPr>
              <a:defRPr/>
            </a:pP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  전체 페이지마다 들어갈 상단바</a:t>
            </a:r>
          </a:p>
          <a:p>
            <a:pPr>
              <a:defRPr/>
            </a:pPr>
            <a:endParaRPr lang="ko-KR" altLang="en-US" sz="1500">
              <a:solidFill>
                <a:schemeClr val="bg2">
                  <a:lumMod val="50000"/>
                </a:schemeClr>
              </a:solidFill>
              <a:latin typeface="Noto Sans CJK KR Bold"/>
              <a:ea typeface="Noto Sans CJK KR Bold"/>
            </a:endParaRPr>
          </a:p>
          <a:p>
            <a:pPr>
              <a:defRPr/>
            </a:pPr>
            <a:r>
              <a:rPr lang="en-US" altLang="ko-KR" sz="15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500">
                <a:solidFill>
                  <a:schemeClr val="accent1"/>
                </a:solidFill>
                <a:latin typeface="Noto Sans CJK KR Bold"/>
                <a:ea typeface="Noto Sans CJK KR Bold"/>
              </a:rPr>
              <a:t> 전체 페이지의 풋터</a:t>
            </a:r>
            <a:endParaRPr lang="ko-KR" altLang="en-US" sz="1500">
              <a:solidFill>
                <a:schemeClr val="bg2">
                  <a:lumMod val="50000"/>
                </a:schemeClr>
              </a:solidFill>
              <a:latin typeface="Noto Sans CJK KR Bold"/>
              <a:ea typeface="Noto Sans CJK KR Bold"/>
            </a:endParaRPr>
          </a:p>
          <a:p>
            <a:pPr>
              <a:defRPr/>
            </a:pP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  회사소개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 개인정보처리방침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 이용약관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 고객센터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 티켓판매안내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 광고안내</a:t>
            </a:r>
          </a:p>
        </p:txBody>
      </p:sp>
      <p:sp>
        <p:nvSpPr>
          <p:cNvPr id="12" name="타원 1"/>
          <p:cNvSpPr/>
          <p:nvPr/>
        </p:nvSpPr>
        <p:spPr>
          <a:xfrm>
            <a:off x="9755652" y="1899226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4" name="타원 1"/>
          <p:cNvSpPr/>
          <p:nvPr/>
        </p:nvSpPr>
        <p:spPr>
          <a:xfrm>
            <a:off x="4019872" y="4577196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4023" y="1098291"/>
            <a:ext cx="7890872" cy="4719735"/>
          </a:xfrm>
          <a:prstGeom prst="rect">
            <a:avLst/>
          </a:prstGeom>
        </p:spPr>
      </p:pic>
      <p:sp>
        <p:nvSpPr>
          <p:cNvPr id="13" name="직사각형 2"/>
          <p:cNvSpPr/>
          <p:nvPr/>
        </p:nvSpPr>
        <p:spPr>
          <a:xfrm>
            <a:off x="823001" y="1745133"/>
            <a:ext cx="2527294" cy="3463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 슬라이드 넘김 기능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화살표를 누르면 뮤지컬의 목록들을 확인할 수 있다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인기 뮤지컬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더보기 버튼을 누르면 인기순으로 나열되어있는 페이지로 이동한다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3.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신규 뮤지컬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더보기 버튼을 누르면 신규순으로 나열되어있는 페이지로 이동한다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4.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주간 랭킹</a:t>
            </a: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순위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뮤지컬 이름을 클릭하면 해당 뮤지컬의 상세페이지로 이동한다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5.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판매자의 추천 뮤지컬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뮤지컬썸네일을 클릭하면 해당 뮤지컬의 상세페이지로 이동한다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1535502" cy="544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메인 페이지</a:t>
            </a:r>
          </a:p>
        </p:txBody>
      </p:sp>
      <p:sp>
        <p:nvSpPr>
          <p:cNvPr id="15" name="타원 1"/>
          <p:cNvSpPr/>
          <p:nvPr/>
        </p:nvSpPr>
        <p:spPr>
          <a:xfrm>
            <a:off x="4545766" y="1639457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6" name="타원 1"/>
          <p:cNvSpPr/>
          <p:nvPr/>
        </p:nvSpPr>
        <p:spPr>
          <a:xfrm>
            <a:off x="4308507" y="2830948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7" name="타원 1"/>
          <p:cNvSpPr/>
          <p:nvPr/>
        </p:nvSpPr>
        <p:spPr>
          <a:xfrm>
            <a:off x="8141020" y="2853461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8" name="타원 1"/>
          <p:cNvSpPr/>
          <p:nvPr/>
        </p:nvSpPr>
        <p:spPr>
          <a:xfrm>
            <a:off x="3638293" y="4541984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4</a:t>
            </a:r>
          </a:p>
        </p:txBody>
      </p:sp>
      <p:sp>
        <p:nvSpPr>
          <p:cNvPr id="19" name="타원 1"/>
          <p:cNvSpPr/>
          <p:nvPr/>
        </p:nvSpPr>
        <p:spPr>
          <a:xfrm>
            <a:off x="8025566" y="4267779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823001" y="1745133"/>
            <a:ext cx="2886911" cy="3063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뮤지컬 리스트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뮤지컬 제목과 공연일자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공연장소가 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간단하게 보여지고 포스터이미지가 보여진다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뮤지컬 카테고리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전체보기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-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전체 뮤지컬 목록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신규보기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-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신규 뮤지컬 목록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인기보기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-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인기 뮤지컬 목록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MD’s PICK -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판매자 추천 목록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3.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뮤지컬 검색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찾고 싶은 뮤지컬의 이름을 검색하면 해당 뮤지컬을 검색한다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4.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포스터 클릭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해당 뮤지컬의 상세페이지로 이동한다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215754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뮤지컬 목록 페이지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97570" y="1078851"/>
            <a:ext cx="7715098" cy="4648164"/>
          </a:xfrm>
          <a:prstGeom prst="rect">
            <a:avLst/>
          </a:prstGeom>
        </p:spPr>
      </p:pic>
      <p:sp>
        <p:nvSpPr>
          <p:cNvPr id="16" name="타원 1"/>
          <p:cNvSpPr/>
          <p:nvPr/>
        </p:nvSpPr>
        <p:spPr>
          <a:xfrm>
            <a:off x="8580324" y="1575380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7" name="타원 1"/>
          <p:cNvSpPr/>
          <p:nvPr/>
        </p:nvSpPr>
        <p:spPr>
          <a:xfrm>
            <a:off x="3926930" y="2175164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" name="타원 1"/>
          <p:cNvSpPr/>
          <p:nvPr/>
        </p:nvSpPr>
        <p:spPr>
          <a:xfrm>
            <a:off x="10478974" y="1698916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9" name="타원 1"/>
          <p:cNvSpPr/>
          <p:nvPr/>
        </p:nvSpPr>
        <p:spPr>
          <a:xfrm>
            <a:off x="6417283" y="2515183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823001" y="1745133"/>
            <a:ext cx="2886911" cy="266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상세정보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뮤지컬의 연령등급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관람시간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출연진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좌석의 가격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공연시간 안내 정보들이 적혀있다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좋아요 클릭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뮤지컬에 관심이 있으면 좋아요를 누른다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3.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예매하기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뮤지컬의 예매 페이지로 이동한다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4.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후기작성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뮤지컬의 후기작성 페이지로 이동한다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215754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뮤지컬 상세 페이지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73163" y="1215413"/>
            <a:ext cx="6996310" cy="4427173"/>
          </a:xfrm>
          <a:prstGeom prst="rect">
            <a:avLst/>
          </a:prstGeom>
        </p:spPr>
      </p:pic>
      <p:sp>
        <p:nvSpPr>
          <p:cNvPr id="18" name="타원 1"/>
          <p:cNvSpPr/>
          <p:nvPr/>
        </p:nvSpPr>
        <p:spPr>
          <a:xfrm>
            <a:off x="8551461" y="2542312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9" name="타원 1"/>
          <p:cNvSpPr/>
          <p:nvPr/>
        </p:nvSpPr>
        <p:spPr>
          <a:xfrm>
            <a:off x="6250601" y="4686302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0" name="타원 1"/>
          <p:cNvSpPr/>
          <p:nvPr/>
        </p:nvSpPr>
        <p:spPr>
          <a:xfrm>
            <a:off x="6365907" y="5306871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21" name="타원 1"/>
          <p:cNvSpPr/>
          <p:nvPr/>
        </p:nvSpPr>
        <p:spPr>
          <a:xfrm>
            <a:off x="8256474" y="5278008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959071" y="1939520"/>
            <a:ext cx="3985202" cy="305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공지사항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공지사항 목록 페이지로 이동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제목클릭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공지사항의 상세페이지로 이동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3.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티켓오픈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뮤지컬의 티켓의 오픈 일자를 미리 안내한다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4.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서비스점검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은행사별 점검이 있거나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본 사이트의 점검이 있을 때 미리 안내한다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5.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변경</a:t>
            </a: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/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취소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뮤지컬 공연의 지연으로 날짜가 변경되거나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취소되는 내용을 안내한다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6.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기타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변동되는 사항으로 티켓을 재오픈할 때 안내된다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215754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공지사항 게시판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12891" y="1126804"/>
            <a:ext cx="5787441" cy="4604390"/>
          </a:xfrm>
          <a:prstGeom prst="rect">
            <a:avLst/>
          </a:prstGeom>
        </p:spPr>
      </p:pic>
      <p:sp>
        <p:nvSpPr>
          <p:cNvPr id="20" name="타원 1"/>
          <p:cNvSpPr/>
          <p:nvPr/>
        </p:nvSpPr>
        <p:spPr>
          <a:xfrm>
            <a:off x="6242370" y="1142426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2" name="타원 1"/>
          <p:cNvSpPr/>
          <p:nvPr/>
        </p:nvSpPr>
        <p:spPr>
          <a:xfrm>
            <a:off x="7708065" y="3064055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959071" y="1939520"/>
            <a:ext cx="3985202" cy="107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</a:t>
            </a: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관람후기리스트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후기게시글제목과 별점이 간단하게 표시되고 후기작성한 뮤지컬의 포스터가 보여진다</a:t>
            </a:r>
          </a:p>
          <a:p>
            <a:pPr lvl="0">
              <a:defRPr/>
            </a:pP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</a:t>
            </a: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포스터 클릭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관람후기 게시판 상세보기 페이지로 이동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310032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관람후기 게시글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96204" y="1088183"/>
            <a:ext cx="5859774" cy="4719734"/>
          </a:xfrm>
          <a:prstGeom prst="rect">
            <a:avLst/>
          </a:prstGeom>
        </p:spPr>
      </p:pic>
      <p:sp>
        <p:nvSpPr>
          <p:cNvPr id="23" name="타원 1"/>
          <p:cNvSpPr/>
          <p:nvPr/>
        </p:nvSpPr>
        <p:spPr>
          <a:xfrm>
            <a:off x="6096000" y="1892880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4" name="타원 1"/>
          <p:cNvSpPr/>
          <p:nvPr/>
        </p:nvSpPr>
        <p:spPr>
          <a:xfrm>
            <a:off x="9734870" y="2917539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959071" y="1939520"/>
            <a:ext cx="3985202" cy="166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게시글 상단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뮤지컬의 포스터와 회원이 작성한 후기게시글제목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별점을 보여주고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작성자 아이디와 등록일자를 보여준다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게시글 하단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게시글 내용과 목록으로 가는 목록버튼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게시글 수정하는 수정버튼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게시글 삭제하는 삭제 버튼이 보여진다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310032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관람후기 게시글 상세보기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69174" y="1088571"/>
            <a:ext cx="6238603" cy="4649859"/>
          </a:xfrm>
          <a:prstGeom prst="rect">
            <a:avLst/>
          </a:prstGeom>
        </p:spPr>
      </p:pic>
      <p:sp>
        <p:nvSpPr>
          <p:cNvPr id="25" name="타원 1"/>
          <p:cNvSpPr/>
          <p:nvPr/>
        </p:nvSpPr>
        <p:spPr>
          <a:xfrm>
            <a:off x="5304302" y="1835148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6" name="타원 1"/>
          <p:cNvSpPr/>
          <p:nvPr/>
        </p:nvSpPr>
        <p:spPr>
          <a:xfrm>
            <a:off x="5419758" y="4461743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2570134" y="2640391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41637" y="2929978"/>
            <a:ext cx="1293565" cy="99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기획</a:t>
            </a:r>
          </a:p>
        </p:txBody>
      </p:sp>
      <p:sp>
        <p:nvSpPr>
          <p:cNvPr id="7" name="타원 6"/>
          <p:cNvSpPr/>
          <p:nvPr/>
        </p:nvSpPr>
        <p:spPr>
          <a:xfrm>
            <a:off x="5278816" y="2102898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49217" y="2423398"/>
            <a:ext cx="1293565" cy="1005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설계</a:t>
            </a:r>
            <a:endParaRPr kumimoji="0" lang="ko-KR" altLang="en-US" sz="40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19595" y="2640391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86765" y="2927142"/>
            <a:ext cx="1293566" cy="1003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구현</a:t>
            </a:r>
            <a:endParaRPr kumimoji="0" lang="ko-KR" altLang="en-US" sz="40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11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959071" y="1939520"/>
            <a:ext cx="3985202" cy="107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</a:t>
            </a: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댓글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댓글을 작성할 수 있는 폼이 보여진다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댓글목록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작성되어있는 댓글목록들이 보여지고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5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개가 넘어가면 페이징처리가 된다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310032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관람후기 게시글 상세보기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39330" y="1147986"/>
            <a:ext cx="6301516" cy="4192689"/>
          </a:xfrm>
          <a:prstGeom prst="rect">
            <a:avLst/>
          </a:prstGeom>
        </p:spPr>
      </p:pic>
      <p:sp>
        <p:nvSpPr>
          <p:cNvPr id="27" name="타원 1"/>
          <p:cNvSpPr/>
          <p:nvPr/>
        </p:nvSpPr>
        <p:spPr>
          <a:xfrm>
            <a:off x="5362028" y="1690835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8" name="타원 1"/>
          <p:cNvSpPr/>
          <p:nvPr/>
        </p:nvSpPr>
        <p:spPr>
          <a:xfrm>
            <a:off x="5376462" y="3429000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8165" y="1205203"/>
            <a:ext cx="6281843" cy="444759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720946" y="1902972"/>
            <a:ext cx="4814230" cy="127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회원폼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회원가입시 사용할 정보를 입력한다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아이디</a:t>
            </a: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비밀번호</a:t>
            </a: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이메일 유효성 검사를 한다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3.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버튼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회원가입버튼을 누르면 회원가입이 진행되고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취소를 누르면 전페이지로 이동한다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310032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회원가입</a:t>
            </a:r>
          </a:p>
        </p:txBody>
      </p:sp>
      <p:sp>
        <p:nvSpPr>
          <p:cNvPr id="34" name="타원 1"/>
          <p:cNvSpPr/>
          <p:nvPr/>
        </p:nvSpPr>
        <p:spPr>
          <a:xfrm>
            <a:off x="6096000" y="1892880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5" name="타원 1"/>
          <p:cNvSpPr/>
          <p:nvPr/>
        </p:nvSpPr>
        <p:spPr>
          <a:xfrm>
            <a:off x="9330780" y="2773221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6" name="타원 1"/>
          <p:cNvSpPr/>
          <p:nvPr/>
        </p:nvSpPr>
        <p:spPr>
          <a:xfrm>
            <a:off x="6718620" y="5241062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31986" y="1418503"/>
            <a:ext cx="7071941" cy="40209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959071" y="1939520"/>
            <a:ext cx="3985202" cy="2468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아이디 입력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회원가입이 진행된 회원의 아이디 입력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비밀번호 입력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회원가입이 진행된 회원의 비밀번호 입력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3.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아이디 찾기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분실된 아이디 찾기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4.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비밀번호 찾기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분실된 비밀번호 찾기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5.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회원가입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회원가입을 하지 않은 경우 회원가입 진행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6.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로그인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아이디와 비밀번호 입력 후 로그인 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310032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로그인</a:t>
            </a:r>
          </a:p>
        </p:txBody>
      </p:sp>
      <p:sp>
        <p:nvSpPr>
          <p:cNvPr id="37" name="타원 1"/>
          <p:cNvSpPr/>
          <p:nvPr/>
        </p:nvSpPr>
        <p:spPr>
          <a:xfrm>
            <a:off x="4739409" y="2340267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8" name="타원 1"/>
          <p:cNvSpPr/>
          <p:nvPr/>
        </p:nvSpPr>
        <p:spPr>
          <a:xfrm>
            <a:off x="4696114" y="3064055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41" name="타원 1"/>
          <p:cNvSpPr/>
          <p:nvPr/>
        </p:nvSpPr>
        <p:spPr>
          <a:xfrm>
            <a:off x="6557818" y="3429000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42" name="타원 1"/>
          <p:cNvSpPr/>
          <p:nvPr/>
        </p:nvSpPr>
        <p:spPr>
          <a:xfrm>
            <a:off x="7590558" y="3429000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4</a:t>
            </a:r>
          </a:p>
        </p:txBody>
      </p:sp>
      <p:sp>
        <p:nvSpPr>
          <p:cNvPr id="43" name="타원 1"/>
          <p:cNvSpPr/>
          <p:nvPr/>
        </p:nvSpPr>
        <p:spPr>
          <a:xfrm>
            <a:off x="8514196" y="3429000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5</a:t>
            </a:r>
          </a:p>
        </p:txBody>
      </p:sp>
      <p:sp>
        <p:nvSpPr>
          <p:cNvPr id="44" name="타원 1"/>
          <p:cNvSpPr/>
          <p:nvPr/>
        </p:nvSpPr>
        <p:spPr>
          <a:xfrm>
            <a:off x="7316355" y="4991571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735525" y="1696535"/>
            <a:ext cx="4267064" cy="107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예매 확인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회원이 예매한 뮤지컬 정보를 보여준다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회원 정보 수정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회원의 정보를 수정하는 페이지로 이동한다</a:t>
            </a:r>
          </a:p>
          <a:p>
            <a:pPr lvl="0">
              <a:defRPr/>
            </a:pP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310032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마이페이지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41156" y="1211291"/>
            <a:ext cx="5757958" cy="4435417"/>
          </a:xfrm>
          <a:prstGeom prst="rect">
            <a:avLst/>
          </a:prstGeom>
        </p:spPr>
      </p:pic>
      <p:sp>
        <p:nvSpPr>
          <p:cNvPr id="52" name="타원 1"/>
          <p:cNvSpPr/>
          <p:nvPr/>
        </p:nvSpPr>
        <p:spPr>
          <a:xfrm>
            <a:off x="5913527" y="3246528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53" name="타원 1"/>
          <p:cNvSpPr/>
          <p:nvPr/>
        </p:nvSpPr>
        <p:spPr>
          <a:xfrm>
            <a:off x="5913528" y="3800078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861877" y="1754851"/>
            <a:ext cx="3985202" cy="88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뮤지컬선택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예매할 뮤지컬의 이름과 공연 시작 시간을 선택한다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캘린더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관람할 일자를 선택한다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310032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예매페이지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6794" y="1352550"/>
            <a:ext cx="5951468" cy="3719946"/>
          </a:xfrm>
          <a:prstGeom prst="rect">
            <a:avLst/>
          </a:prstGeom>
        </p:spPr>
      </p:pic>
      <p:sp>
        <p:nvSpPr>
          <p:cNvPr id="37" name="타원 1"/>
          <p:cNvSpPr/>
          <p:nvPr/>
        </p:nvSpPr>
        <p:spPr>
          <a:xfrm>
            <a:off x="6317618" y="2351755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8" name="타원 1"/>
          <p:cNvSpPr/>
          <p:nvPr/>
        </p:nvSpPr>
        <p:spPr>
          <a:xfrm>
            <a:off x="10676026" y="2164141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861877" y="1754851"/>
            <a:ext cx="3985202" cy="2662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3.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수량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티켓매수를 정한다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4.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좌석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예매 좌석 번호를 선택한다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5.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결제금액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총 결제할 금액을 보여준다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6.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결제방법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카드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자동이체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무통장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카카오페이 결제방법을 선택한다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7.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결제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마이페이지의 예매확인 페이지로 이동한다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8.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취소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전 페이지로 이동한다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310032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예매페이지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1261" y="1171035"/>
            <a:ext cx="6598227" cy="4515929"/>
          </a:xfrm>
          <a:prstGeom prst="rect">
            <a:avLst/>
          </a:prstGeom>
        </p:spPr>
      </p:pic>
      <p:sp>
        <p:nvSpPr>
          <p:cNvPr id="39" name="타원 1"/>
          <p:cNvSpPr/>
          <p:nvPr/>
        </p:nvSpPr>
        <p:spPr>
          <a:xfrm>
            <a:off x="10704891" y="3246527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40" name="타원 1"/>
          <p:cNvSpPr/>
          <p:nvPr/>
        </p:nvSpPr>
        <p:spPr>
          <a:xfrm>
            <a:off x="10906938" y="4357778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5</a:t>
            </a:r>
          </a:p>
        </p:txBody>
      </p:sp>
      <p:sp>
        <p:nvSpPr>
          <p:cNvPr id="41" name="타원 1"/>
          <p:cNvSpPr/>
          <p:nvPr/>
        </p:nvSpPr>
        <p:spPr>
          <a:xfrm>
            <a:off x="6317618" y="2351755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4</a:t>
            </a:r>
          </a:p>
        </p:txBody>
      </p:sp>
      <p:sp>
        <p:nvSpPr>
          <p:cNvPr id="42" name="타원 1"/>
          <p:cNvSpPr/>
          <p:nvPr/>
        </p:nvSpPr>
        <p:spPr>
          <a:xfrm>
            <a:off x="8100813" y="4524609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6</a:t>
            </a:r>
          </a:p>
        </p:txBody>
      </p:sp>
      <p:sp>
        <p:nvSpPr>
          <p:cNvPr id="43" name="타원 1"/>
          <p:cNvSpPr/>
          <p:nvPr/>
        </p:nvSpPr>
        <p:spPr>
          <a:xfrm>
            <a:off x="8129677" y="4957564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7</a:t>
            </a:r>
          </a:p>
        </p:txBody>
      </p:sp>
      <p:sp>
        <p:nvSpPr>
          <p:cNvPr id="44" name="타원 1"/>
          <p:cNvSpPr/>
          <p:nvPr/>
        </p:nvSpPr>
        <p:spPr>
          <a:xfrm>
            <a:off x="10871722" y="5376088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959071" y="1939520"/>
            <a:ext cx="3985202" cy="127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아이디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관리자 아이디 입력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비밀번호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관리자 비밀번호 입력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3.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로그인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아이디와 비밀번호를 입력후 로그인 진행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310032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관리자로그인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313" y="1255745"/>
            <a:ext cx="6068783" cy="4074367"/>
          </a:xfrm>
          <a:prstGeom prst="rect">
            <a:avLst/>
          </a:prstGeom>
        </p:spPr>
      </p:pic>
      <p:sp>
        <p:nvSpPr>
          <p:cNvPr id="30" name="타원 1"/>
          <p:cNvSpPr/>
          <p:nvPr/>
        </p:nvSpPr>
        <p:spPr>
          <a:xfrm>
            <a:off x="9550346" y="3246528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타원 1"/>
          <p:cNvSpPr/>
          <p:nvPr/>
        </p:nvSpPr>
        <p:spPr>
          <a:xfrm>
            <a:off x="9579210" y="3838233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2" name="타원 1"/>
          <p:cNvSpPr/>
          <p:nvPr/>
        </p:nvSpPr>
        <p:spPr>
          <a:xfrm>
            <a:off x="6577391" y="4227892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959071" y="1939520"/>
            <a:ext cx="2848033" cy="127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공지사항관리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공지사항게시판의 게시글들을 작성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수정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삭제 하는 관리 페이지로 이동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뮤지컬관리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현재 상영하는 뮤지컬의 정보 확인과 삭제할 수 있는 페이지로 이동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8" y="1177898"/>
            <a:ext cx="3100323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관리자메인페이지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22526" y="1338358"/>
            <a:ext cx="7623891" cy="3811945"/>
          </a:xfrm>
          <a:prstGeom prst="rect">
            <a:avLst/>
          </a:prstGeom>
        </p:spPr>
      </p:pic>
      <p:sp>
        <p:nvSpPr>
          <p:cNvPr id="31" name="타원 1"/>
          <p:cNvSpPr/>
          <p:nvPr/>
        </p:nvSpPr>
        <p:spPr>
          <a:xfrm>
            <a:off x="7962845" y="1904368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2" name="타원 1"/>
          <p:cNvSpPr/>
          <p:nvPr/>
        </p:nvSpPr>
        <p:spPr>
          <a:xfrm>
            <a:off x="5047618" y="3636187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959071" y="1939520"/>
            <a:ext cx="2848033" cy="107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글쓰기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공지사항 게시글 작성페이지로 이동</a:t>
            </a: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제목 클릭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공지사항 게시글의 관리자 상세페이지로 이동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7" y="1177898"/>
            <a:ext cx="3100324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관리자페이지 </a:t>
            </a: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-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공지사항관리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7934" y="1202288"/>
            <a:ext cx="7118481" cy="4511740"/>
          </a:xfrm>
          <a:prstGeom prst="rect">
            <a:avLst/>
          </a:prstGeom>
        </p:spPr>
      </p:pic>
      <p:sp>
        <p:nvSpPr>
          <p:cNvPr id="33" name="타원 1"/>
          <p:cNvSpPr/>
          <p:nvPr/>
        </p:nvSpPr>
        <p:spPr>
          <a:xfrm>
            <a:off x="8511254" y="4631983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4" name="타원 1"/>
          <p:cNvSpPr/>
          <p:nvPr/>
        </p:nvSpPr>
        <p:spPr>
          <a:xfrm>
            <a:off x="8208185" y="2120846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959071" y="1939520"/>
            <a:ext cx="2848033" cy="206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목록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관리자페이지의 공지사항 관리 페이지로 이동</a:t>
            </a:r>
          </a:p>
          <a:p>
            <a:pPr lvl="0">
              <a:defRPr/>
            </a:pP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수정하기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게시글 수정 페이지로 이동</a:t>
            </a:r>
          </a:p>
          <a:p>
            <a:pPr lvl="0">
              <a:defRPr/>
            </a:pP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3.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삭제하기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게시글 삭제 후 관리자공지사항목록으로 이동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809439" y="1255653"/>
            <a:ext cx="3576574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관리자페이지 </a:t>
            </a: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-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공지사항상세보기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62075" y="1185765"/>
            <a:ext cx="5701393" cy="4486469"/>
          </a:xfrm>
          <a:prstGeom prst="rect">
            <a:avLst/>
          </a:prstGeom>
        </p:spPr>
      </p:pic>
      <p:sp>
        <p:nvSpPr>
          <p:cNvPr id="38" name="타원 1"/>
          <p:cNvSpPr/>
          <p:nvPr/>
        </p:nvSpPr>
        <p:spPr>
          <a:xfrm>
            <a:off x="6663981" y="4747437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타원 1"/>
          <p:cNvSpPr/>
          <p:nvPr/>
        </p:nvSpPr>
        <p:spPr>
          <a:xfrm>
            <a:off x="7948414" y="5238119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40" name="타원 1"/>
          <p:cNvSpPr/>
          <p:nvPr/>
        </p:nvSpPr>
        <p:spPr>
          <a:xfrm>
            <a:off x="9232845" y="4790733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2218864" y="2289121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95272" y="2589707"/>
            <a:ext cx="1293565" cy="99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기획</a:t>
            </a:r>
          </a:p>
        </p:txBody>
      </p:sp>
      <p:sp>
        <p:nvSpPr>
          <p:cNvPr id="11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2" name="직사각형 2"/>
          <p:cNvSpPr/>
          <p:nvPr/>
        </p:nvSpPr>
        <p:spPr>
          <a:xfrm>
            <a:off x="4200593" y="3018316"/>
            <a:ext cx="3790814" cy="821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티켓 사이트의 빠른 티켓팅과 </a:t>
            </a:r>
          </a:p>
          <a:p>
            <a:pPr lvl="0" algn="ctr">
              <a:defRPr/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관람 순위 추천기능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해당 공연 정보전달</a:t>
            </a:r>
          </a:p>
          <a:p>
            <a:pPr lvl="0" algn="ctr">
              <a:defRPr/>
            </a:pP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13" name="직사각형 3"/>
          <p:cNvSpPr/>
          <p:nvPr/>
        </p:nvSpPr>
        <p:spPr>
          <a:xfrm>
            <a:off x="5328249" y="1926178"/>
            <a:ext cx="1535502" cy="53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기획의도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901" y="650989"/>
            <a:ext cx="1997319" cy="3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0 2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스토리 보드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1260369" y="1950950"/>
            <a:ext cx="3149333" cy="1666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1.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제목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해당 뮤지컬 상세보기 페이지 이동.(뒤로가기로 되돌아오기)</a:t>
            </a:r>
          </a:p>
          <a:p>
            <a:pPr lvl="0">
              <a:defRPr/>
            </a:pPr>
            <a:endParaRPr lang="ko-KR" altLang="en-US" sz="1300">
              <a:solidFill>
                <a:schemeClr val="accent1"/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en-US" altLang="ko-KR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2.</a:t>
            </a:r>
            <a:r>
              <a:rPr lang="ko-KR" altLang="en-US" sz="1300">
                <a:solidFill>
                  <a:schemeClr val="accent1"/>
                </a:solidFill>
                <a:latin typeface="Noto Sans CJK KR Bold"/>
                <a:ea typeface="Noto Sans CJK KR Bold"/>
              </a:rPr>
              <a:t> 삭제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뮤지컬 정보 모두 삭제 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삭제 성공하면 &lt;뮤지컬 삭제 성공&gt; 알람</a:t>
            </a:r>
          </a:p>
          <a:p>
            <a:pPr lvl="0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실패시 &lt;뮤지컬 삭제 실패&gt; 알람</a:t>
            </a:r>
          </a:p>
        </p:txBody>
      </p:sp>
      <p:sp>
        <p:nvSpPr>
          <p:cNvPr id="14" name="직사각형 1"/>
          <p:cNvSpPr/>
          <p:nvPr/>
        </p:nvSpPr>
        <p:spPr>
          <a:xfrm>
            <a:off x="1178777" y="1177898"/>
            <a:ext cx="3100324" cy="544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관리자페이지 </a:t>
            </a: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-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뮤지컬 관리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29235" y="1114813"/>
            <a:ext cx="6661670" cy="4404828"/>
          </a:xfrm>
          <a:prstGeom prst="rect">
            <a:avLst/>
          </a:prstGeom>
        </p:spPr>
      </p:pic>
      <p:sp>
        <p:nvSpPr>
          <p:cNvPr id="40" name="타원 1"/>
          <p:cNvSpPr/>
          <p:nvPr/>
        </p:nvSpPr>
        <p:spPr>
          <a:xfrm>
            <a:off x="7414435" y="1832209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1" name="타원 1"/>
          <p:cNvSpPr/>
          <p:nvPr/>
        </p:nvSpPr>
        <p:spPr>
          <a:xfrm>
            <a:off x="11036822" y="2409482"/>
            <a:ext cx="364944" cy="364944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 b="1">
                <a:solidFill>
                  <a:srgbClr val="CADBE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96811" y="3022916"/>
            <a:ext cx="459837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메인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공지사항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회원가입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회원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/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비회원 로그인</a:t>
            </a:r>
          </a:p>
          <a:p>
            <a:pPr algn="ctr">
              <a:defRPr/>
            </a:pPr>
            <a:endParaRPr lang="en-US" altLang="ko-KR" sz="1500">
              <a:solidFill>
                <a:schemeClr val="bg2">
                  <a:lumMod val="50000"/>
                </a:schemeClr>
              </a:solidFill>
              <a:latin typeface="Noto Sans CJK KR Bold"/>
              <a:ea typeface="Noto Sans CJK KR Bold"/>
            </a:endParaRPr>
          </a:p>
          <a:p>
            <a:pPr algn="ctr">
              <a:defRPr/>
            </a:pP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예매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관람후기 게시판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관리자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28096" y="1922438"/>
            <a:ext cx="213580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</a:p>
          <a:p>
            <a:pPr algn="ctr">
              <a:defRPr/>
            </a:pP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다이어그램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4" name="타원 6"/>
          <p:cNvSpPr/>
          <p:nvPr/>
        </p:nvSpPr>
        <p:spPr>
          <a:xfrm>
            <a:off x="1858475" y="1453465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직사각형 7"/>
          <p:cNvSpPr/>
          <p:nvPr/>
        </p:nvSpPr>
        <p:spPr>
          <a:xfrm>
            <a:off x="2004342" y="1687375"/>
            <a:ext cx="1293565" cy="1005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설계</a:t>
            </a:r>
            <a:endParaRPr kumimoji="0" lang="ko-KR" altLang="en-US" sz="40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19125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메인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9283" y="1164265"/>
            <a:ext cx="7389629" cy="4529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19125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메인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4493" y="1158949"/>
            <a:ext cx="8208335" cy="4444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4016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공지사항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8598" y="1141173"/>
            <a:ext cx="9514803" cy="4575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21145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공지사항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3637" y="1371600"/>
            <a:ext cx="10164725" cy="3754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99695"/>
            <a:ext cx="2178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회원가입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4343" y="1105786"/>
            <a:ext cx="7612913" cy="4699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21996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회원로그인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90037" y="1164264"/>
            <a:ext cx="7272670" cy="4598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26036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비회원 로그인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11301" y="1164265"/>
            <a:ext cx="6900531" cy="4619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 마이페이지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2610" y="1145076"/>
            <a:ext cx="6601086" cy="4649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958415" y="1179754"/>
            <a:ext cx="2249246" cy="2249246"/>
            <a:chOff x="1785233" y="1179754"/>
            <a:chExt cx="2249246" cy="2249246"/>
          </a:xfrm>
        </p:grpSpPr>
        <p:sp>
          <p:nvSpPr>
            <p:cNvPr id="15" name="타원 1"/>
            <p:cNvSpPr/>
            <p:nvPr/>
          </p:nvSpPr>
          <p:spPr>
            <a:xfrm>
              <a:off x="1785233" y="1179754"/>
              <a:ext cx="2249246" cy="224924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"/>
            <p:cNvSpPr/>
            <p:nvPr/>
          </p:nvSpPr>
          <p:spPr>
            <a:xfrm>
              <a:off x="1916146" y="1897233"/>
              <a:ext cx="1986219" cy="77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500" b="1">
                  <a:solidFill>
                    <a:schemeClr val="accent1"/>
                  </a:solidFill>
                  <a:effectLst/>
                  <a:latin typeface="Noto Sans CJK KR Bold"/>
                  <a:ea typeface="Noto Sans CJK KR Bold"/>
                </a:rPr>
                <a:t>강민정</a:t>
              </a:r>
              <a:endPara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endParaRPr>
            </a:p>
            <a:p>
              <a:pPr algn="ctr">
                <a:defRPr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Noto Sans CJK KR Bold"/>
                  <a:ea typeface="Noto Sans CJK KR Bold"/>
                </a:rPr>
                <a:t>로그인, 마이페이지, 관리자페이지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971377" y="1179754"/>
            <a:ext cx="2249246" cy="2249246"/>
            <a:chOff x="4971377" y="1179754"/>
            <a:chExt cx="2249246" cy="2249246"/>
          </a:xfrm>
        </p:grpSpPr>
        <p:sp>
          <p:nvSpPr>
            <p:cNvPr id="17" name="타원 1"/>
            <p:cNvSpPr/>
            <p:nvPr/>
          </p:nvSpPr>
          <p:spPr>
            <a:xfrm>
              <a:off x="4971377" y="1179754"/>
              <a:ext cx="2249246" cy="224924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"/>
            <p:cNvSpPr/>
            <p:nvPr/>
          </p:nvSpPr>
          <p:spPr>
            <a:xfrm>
              <a:off x="5102290" y="1897233"/>
              <a:ext cx="1986219" cy="9964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500" b="1">
                  <a:solidFill>
                    <a:schemeClr val="accent1"/>
                  </a:solidFill>
                  <a:latin typeface="Noto Sans CJK KR Bold"/>
                  <a:ea typeface="Noto Sans CJK KR Bold"/>
                </a:rPr>
                <a:t>김민지</a:t>
              </a:r>
              <a:endPara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endParaRPr>
            </a:p>
            <a:p>
              <a:pPr algn="ctr">
                <a:defRPr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Noto Sans CJK KR Bold"/>
                  <a:ea typeface="Noto Sans CJK KR Bold"/>
                </a:rPr>
                <a:t>공지사항게시판, 관람후기게시판, 관리자페이지공지사항관리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840246" y="1179754"/>
            <a:ext cx="2249246" cy="2249246"/>
            <a:chOff x="8388654" y="1179754"/>
            <a:chExt cx="2249246" cy="2249246"/>
          </a:xfrm>
        </p:grpSpPr>
        <p:sp>
          <p:nvSpPr>
            <p:cNvPr id="19" name="타원 1"/>
            <p:cNvSpPr/>
            <p:nvPr/>
          </p:nvSpPr>
          <p:spPr>
            <a:xfrm>
              <a:off x="8388654" y="1179754"/>
              <a:ext cx="2249246" cy="224924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"/>
            <p:cNvSpPr/>
            <p:nvPr/>
          </p:nvSpPr>
          <p:spPr>
            <a:xfrm>
              <a:off x="8519567" y="2055983"/>
              <a:ext cx="1986219" cy="539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500" b="1">
                  <a:solidFill>
                    <a:schemeClr val="accent1"/>
                  </a:solidFill>
                  <a:latin typeface="Noto Sans CJK KR Bold"/>
                  <a:ea typeface="Noto Sans CJK KR Bold"/>
                </a:rPr>
                <a:t> 심재민</a:t>
              </a:r>
              <a:endPara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endParaRPr>
            </a:p>
            <a:p>
              <a:pPr algn="ctr">
                <a:defRPr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Noto Sans CJK KR Bold"/>
                  <a:ea typeface="Noto Sans CJK KR Bold"/>
                </a:rPr>
                <a:t>메인페이지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467405" y="3429000"/>
            <a:ext cx="2249246" cy="2249246"/>
            <a:chOff x="3164337" y="3429000"/>
            <a:chExt cx="2249246" cy="2249246"/>
          </a:xfrm>
        </p:grpSpPr>
        <p:sp>
          <p:nvSpPr>
            <p:cNvPr id="21" name="타원 1"/>
            <p:cNvSpPr/>
            <p:nvPr/>
          </p:nvSpPr>
          <p:spPr>
            <a:xfrm>
              <a:off x="3164337" y="3429000"/>
              <a:ext cx="2249246" cy="224924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1"/>
            <p:cNvSpPr/>
            <p:nvPr/>
          </p:nvSpPr>
          <p:spPr>
            <a:xfrm>
              <a:off x="3280818" y="4218638"/>
              <a:ext cx="1986219" cy="7760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500" b="1">
                  <a:solidFill>
                    <a:schemeClr val="accent1"/>
                  </a:solidFill>
                  <a:latin typeface="Noto Sans CJK KR Bold"/>
                  <a:ea typeface="Noto Sans CJK KR Bold"/>
                </a:rPr>
                <a:t> 윤석현</a:t>
              </a:r>
            </a:p>
            <a:p>
              <a:pPr algn="ctr">
                <a:defRPr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Noto Sans CJK KR Bold"/>
                  <a:ea typeface="Noto Sans CJK KR Bold"/>
                </a:rPr>
                <a:t>회원가입, 예매페이지, 결제페이지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97065" y="3429000"/>
            <a:ext cx="2249246" cy="2249246"/>
            <a:chOff x="6786723" y="3429000"/>
            <a:chExt cx="2249246" cy="2249246"/>
          </a:xfrm>
        </p:grpSpPr>
        <p:sp>
          <p:nvSpPr>
            <p:cNvPr id="23" name="타원 1"/>
            <p:cNvSpPr/>
            <p:nvPr/>
          </p:nvSpPr>
          <p:spPr>
            <a:xfrm>
              <a:off x="6786723" y="3429000"/>
              <a:ext cx="2249246" cy="224924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1"/>
            <p:cNvSpPr/>
            <p:nvPr/>
          </p:nvSpPr>
          <p:spPr>
            <a:xfrm>
              <a:off x="6917636" y="3901138"/>
              <a:ext cx="1986219" cy="1461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500" b="1">
                  <a:solidFill>
                    <a:schemeClr val="accent1"/>
                  </a:solidFill>
                  <a:latin typeface="Noto Sans CJK KR Bold"/>
                  <a:ea typeface="Noto Sans CJK KR Bold"/>
                </a:rPr>
                <a:t>홍인화</a:t>
              </a:r>
            </a:p>
            <a:p>
              <a:pPr algn="ctr">
                <a:defRPr/>
              </a:pPr>
              <a:r>
                <a:rPr lang="ko-KR" altLang="en-US" sz="1500">
                  <a:solidFill>
                    <a:schemeClr val="bg2">
                      <a:lumMod val="50000"/>
                    </a:schemeClr>
                  </a:solidFill>
                  <a:latin typeface="Noto Sans CJK KR Bold"/>
                  <a:ea typeface="Noto Sans CJK KR Bold"/>
                </a:rPr>
                <a:t>뮤지컬 카테고리별 페이지, 뮤지컬 상세페이지, 뮤지컬 검색페이지, 뮤지컬관리페이지</a:t>
              </a:r>
            </a:p>
          </p:txBody>
        </p:sp>
      </p:grpSp>
      <p:sp>
        <p:nvSpPr>
          <p:cNvPr id="25" name="직사각형 1"/>
          <p:cNvSpPr/>
          <p:nvPr/>
        </p:nvSpPr>
        <p:spPr>
          <a:xfrm>
            <a:off x="882777" y="650989"/>
            <a:ext cx="2891503" cy="394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0 1.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en-US" altLang="ko-KR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1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조 팀원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19125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예매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8529" y="1164265"/>
            <a:ext cx="7655443" cy="460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19125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예매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4222" y="1137683"/>
            <a:ext cx="7230141" cy="4593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298641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관람후기 게시판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2380" y="1127051"/>
            <a:ext cx="10728253" cy="4582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9332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관람후기 게시판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706" y="1127050"/>
            <a:ext cx="10653823" cy="4667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19125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0699" y="1105786"/>
            <a:ext cx="8506046" cy="4635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19125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01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시퀀스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45758" y="1116418"/>
            <a:ext cx="8420986" cy="4657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96811" y="3022916"/>
            <a:ext cx="459837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메인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공지사항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회원가입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회원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/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비회원 로그인</a:t>
            </a:r>
          </a:p>
          <a:p>
            <a:pPr algn="ctr">
              <a:defRPr/>
            </a:pPr>
            <a:endParaRPr lang="en-US" altLang="ko-KR" sz="1500">
              <a:solidFill>
                <a:schemeClr val="bg2">
                  <a:lumMod val="50000"/>
                </a:schemeClr>
              </a:solidFill>
              <a:latin typeface="Noto Sans CJK KR Bold"/>
              <a:ea typeface="Noto Sans CJK KR Bold"/>
            </a:endParaRPr>
          </a:p>
          <a:p>
            <a:pPr algn="ctr">
              <a:defRPr/>
            </a:pP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예매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관람후기 게시판 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관리자</a:t>
            </a:r>
            <a:r>
              <a:rPr lang="en-US" altLang="ko-KR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28096" y="1922438"/>
            <a:ext cx="213580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</a:p>
          <a:p>
            <a:pPr algn="ctr">
              <a:defRPr/>
            </a:pP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다이어그램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19125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9553" y="1190847"/>
            <a:ext cx="8442252" cy="4625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5" y="689062"/>
            <a:ext cx="19125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67023" y="1095152"/>
            <a:ext cx="8346558" cy="4646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9798" y="689062"/>
            <a:ext cx="298548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 뮤지컬 삭제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81963" y="1148317"/>
            <a:ext cx="8623003" cy="4657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25" name="직사각형 1"/>
          <p:cNvSpPr/>
          <p:nvPr/>
        </p:nvSpPr>
        <p:spPr>
          <a:xfrm>
            <a:off x="882777" y="650989"/>
            <a:ext cx="2891503" cy="394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0 1.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파트별 분배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8581" y="1257402"/>
            <a:ext cx="10561426" cy="140671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3750" y="2904104"/>
            <a:ext cx="10676659" cy="2435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 로그인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1066" y="1113184"/>
            <a:ext cx="8177762" cy="4581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32140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회원정보 수정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&amp;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탈퇴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6548" y="1108213"/>
            <a:ext cx="7969525" cy="4641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마이페이지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7533" y="1172035"/>
            <a:ext cx="5736933" cy="4513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 로그인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85208" y="1125943"/>
            <a:ext cx="6996113" cy="45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34426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관리자 공지사항 게시판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1314" y="1128091"/>
            <a:ext cx="6524700" cy="4601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공지사항 게시판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67948" y="1083365"/>
            <a:ext cx="8279295" cy="4661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관람후기 게시판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690" y="1098274"/>
            <a:ext cx="6892347" cy="4661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02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클래스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예매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7350" y="1177290"/>
            <a:ext cx="8686800" cy="4610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96811" y="302291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chemeClr val="bg2">
                    <a:lumMod val="50000"/>
                  </a:schemeClr>
                </a:solidFill>
                <a:latin typeface="Noto Sans CJK KR Bold"/>
                <a:ea typeface="Noto Sans CJK KR Bold"/>
              </a:rPr>
              <a:t>전체 테이블 구조</a:t>
            </a:r>
            <a:endParaRPr lang="en-US" altLang="ko-KR" sz="1500">
              <a:solidFill>
                <a:schemeClr val="bg2">
                  <a:lumMod val="50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28096" y="1922438"/>
            <a:ext cx="213580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03 </a:t>
            </a:r>
          </a:p>
          <a:p>
            <a:pPr algn="ctr">
              <a:defRPr/>
            </a:pP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ERD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 다이어그램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03 ERD 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전체 테이블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4421" y="1104780"/>
            <a:ext cx="8903158" cy="4648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25" name="직사각형 1"/>
          <p:cNvSpPr/>
          <p:nvPr/>
        </p:nvSpPr>
        <p:spPr>
          <a:xfrm>
            <a:off x="882777" y="650989"/>
            <a:ext cx="2891503" cy="394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0 1.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파트별 분배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9486" y="1164274"/>
            <a:ext cx="9853028" cy="4659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013228" y="1804040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751160" y="2465541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41195" y="3395993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메인 페이지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7595" y="2602224"/>
            <a:ext cx="1293565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구현</a:t>
            </a:r>
            <a:endParaRPr kumimoji="0" lang="ko-KR" altLang="en-US" sz="24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메인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0164" y="1251097"/>
            <a:ext cx="10354776" cy="32268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62409" y="4716842"/>
            <a:ext cx="153550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메인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97911" y="4815148"/>
            <a:ext cx="566910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로고 클릭 시 노출되는 기본 페이지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전체 뮤지컬 슬라이드 넘김 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별로 클릭 시 뮤지컬 상세 페이지로 이동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메인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62409" y="4716842"/>
            <a:ext cx="153550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메인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7911" y="4847047"/>
            <a:ext cx="566910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더보기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+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버튼 클릭 시 해당 뮤지컬 카테고리로 이동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6153" y="1213697"/>
            <a:ext cx="9239693" cy="330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메인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62409" y="4716842"/>
            <a:ext cx="153550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메인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7911" y="4847047"/>
            <a:ext cx="566910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더보기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+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버튼 클릭 시 해당 뮤지컬 카테고리로 이동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9316" y="1083054"/>
            <a:ext cx="9133367" cy="3732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013228" y="1804040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751160" y="2465541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41195" y="3395993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로그인 페이지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7595" y="2602224"/>
            <a:ext cx="1293565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구현</a:t>
            </a:r>
            <a:endParaRPr kumimoji="0" lang="ko-KR" altLang="en-US" sz="24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로그인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34856" y="4716842"/>
            <a:ext cx="176305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로그인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7911" y="4815148"/>
            <a:ext cx="56691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로그인 클릭 시 노출되는 페이지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아이디와 비밀번호를 입력하고 로그인 버튼 클릭 시 로그인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1208" y="1099342"/>
            <a:ext cx="8559211" cy="3715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로그인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68778" y="4695576"/>
            <a:ext cx="168862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로그인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99937" y="4825781"/>
            <a:ext cx="566910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로그인 성공 시 상단바 메뉴 변경 후 메인 페이지로 이동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2464" y="2800206"/>
            <a:ext cx="4000500" cy="390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8659" y="2800206"/>
            <a:ext cx="2809875" cy="381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V="1">
            <a:off x="5395923" y="2987126"/>
            <a:ext cx="1031286" cy="10029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dash"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로그인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593265" y="1478499"/>
            <a:ext cx="258371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로그인 페이지  알람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89005" y="4209091"/>
            <a:ext cx="71238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로그아웃 클릭 시 알람        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|      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로그인 아이디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&amp;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비밀번호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				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불일치 시 알람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8849" y="2361122"/>
            <a:ext cx="3743325" cy="12668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5594" y="2361123"/>
            <a:ext cx="3781425" cy="126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아이디 찾기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40334" y="4703504"/>
            <a:ext cx="228405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아이디 찾기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24385" y="4756669"/>
            <a:ext cx="780992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아이디 찾기에서 이름과 이메일 작성 후 조회하기</a:t>
            </a:r>
          </a:p>
          <a:p>
            <a:pPr marL="342900" indent="-342900">
              <a:buAutoNum type="arabicPeriod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이름 또는 이메일을 등록한 정보와 다르게 작성 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아이디 찾기 불일치 알람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&gt; 	</a:t>
            </a:r>
          </a:p>
          <a:p>
            <a:pPr lvl="0">
              <a:defRPr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2.  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이름과 이메일을 등록한 정보와 같이 입력 시 화면에 회원 아이디가 나옴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68207" y="1775023"/>
            <a:ext cx="3019425" cy="2381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1870" y="1159604"/>
            <a:ext cx="6312350" cy="33994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75854" y="1524221"/>
            <a:ext cx="2900584" cy="1023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비밀번호 찾기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44641" y="4721593"/>
            <a:ext cx="247543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비밀번호 찾기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3173" y="4815148"/>
            <a:ext cx="780429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비밀번호 찾기에서 아이디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이름과 이메일 작성 후 조회하기	</a:t>
            </a:r>
          </a:p>
          <a:p>
            <a:pPr marL="342900" indent="-342900">
              <a:buAutoNum type="arabicPeriod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아이디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이메일을 등록한 정보와 다르게 작성 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비밀번호 찾기 불일치 알람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&gt; </a:t>
            </a:r>
          </a:p>
          <a:p>
            <a:pPr marL="342900" indent="-342900">
              <a:buAutoNum type="arabicPeriod"/>
              <a:defRPr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아이디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이메일 등록한 정보와 같이 입력 시 화면에 회원 비밀번호가 나옴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0164" y="1133734"/>
            <a:ext cx="6144283" cy="34677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13298" y="1916156"/>
            <a:ext cx="2709340" cy="2262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14575" y="1516154"/>
            <a:ext cx="3066553" cy="1053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sp>
        <p:nvSpPr>
          <p:cNvPr id="25" name="직사각형 1"/>
          <p:cNvSpPr/>
          <p:nvPr/>
        </p:nvSpPr>
        <p:spPr>
          <a:xfrm>
            <a:off x="882777" y="650989"/>
            <a:ext cx="2891503" cy="394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0 1.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파트별 분배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7159" y="1785272"/>
            <a:ext cx="10777681" cy="2912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344361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회원정보 수정 및 탈퇴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7565" y="4608135"/>
            <a:ext cx="296453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회원정보 수정 및 탈퇴</a:t>
            </a:r>
            <a:endParaRPr lang="en-US" altLang="ko-KR" sz="20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04509" y="4732885"/>
            <a:ext cx="72639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마이페이지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-&gt; &lt;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 정보 수정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&gt;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또는 상단바에 로그인 시 보이는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 정보 수정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&gt; 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클릭 시 해당 회원에 대한 정보가 나옴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 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정보 수정 후 수정하기 누르면 알림창 뜨면서 로그인 화면으로 넘어감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 탈퇴 누를 시 알림창 뜨고 회원에 대한 정보 삭제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232" y="1158747"/>
            <a:ext cx="5405856" cy="34002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33088" y="1158747"/>
            <a:ext cx="5331679" cy="35741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8707" y="1723172"/>
            <a:ext cx="2860157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회원정보 수정 전</a:t>
            </a:r>
            <a:r>
              <a:rPr lang="en-US" altLang="ko-KR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24563" y="1751230"/>
            <a:ext cx="296453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회원정보 수정 후</a:t>
            </a:r>
            <a:r>
              <a:rPr lang="en-US" altLang="ko-KR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344361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회원정보 수정 및 탈퇴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95601" y="1529920"/>
            <a:ext cx="3443613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회원정보 수정 및 탈퇴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알람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14874" y="4198463"/>
            <a:ext cx="66693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회원정보 수정 후   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|   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회원정보 탈퇴 버튼 클릭   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|   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회원정보 탈퇴 후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8726" y="2397237"/>
            <a:ext cx="3495011" cy="1266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86905" y="2407931"/>
            <a:ext cx="3261006" cy="12668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8896" y="2412265"/>
            <a:ext cx="3261006" cy="1268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013228" y="1804040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751160" y="2465541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41195" y="3395993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마이 페이지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7595" y="2602224"/>
            <a:ext cx="1293565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구현</a:t>
            </a:r>
            <a:endParaRPr kumimoji="0" lang="ko-KR" altLang="en-US" sz="24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마이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17694" y="4709055"/>
            <a:ext cx="153550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마이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53196" y="4815148"/>
            <a:ext cx="84322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상단바 또는 메뉴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my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티켓 누르면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마이페이지 메인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&gt;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나옴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비회원이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my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티켓 누를시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로그인 안내 알람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&gt;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나오고 메인페이지로 이동 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마이페이지 메인에는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&lt;'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회원이름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'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님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반갑습니다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.&gt;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라는 내용과 함께 최근 예매한 내역 확인 가능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3215" y="1110533"/>
            <a:ext cx="6925589" cy="36063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36196" y="1511504"/>
            <a:ext cx="3401210" cy="115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마이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01712" y="3181753"/>
            <a:ext cx="369586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마이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97573" y="1154445"/>
            <a:ext cx="6815470" cy="45020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86177" y="3945282"/>
            <a:ext cx="41367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마이페이지 메인에는 예매내역이 있는 경우 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&lt;'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회원이름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'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님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반갑습니다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.&gt;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라는 내용과 함께 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최근 예매한 내역 확인 가능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마이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14615" y="4834919"/>
            <a:ext cx="153550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마이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81144" y="4911139"/>
            <a:ext cx="736836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예매내역이 없을 회원이 눌렀을 때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최근 예매 내역이 없습니다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&gt;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라는 알람 출력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예매 확인 누르면 최근에 예매했던 순서대로 리스트 출력	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예매내역이 없는 회원이 눌렀을 때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예매 내역이 없습니다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&gt;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라는 알람 출력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5714" y="1162031"/>
            <a:ext cx="6537290" cy="36627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16338" y="1574313"/>
            <a:ext cx="3534058" cy="1211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013228" y="1804040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751160" y="2465541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41195" y="3395993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회원가입 페이지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7595" y="2602224"/>
            <a:ext cx="1293565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구현</a:t>
            </a:r>
            <a:endParaRPr kumimoji="0" lang="ko-KR" altLang="en-US" sz="24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77243" y="689062"/>
            <a:ext cx="2231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회원가입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6017" y="2639955"/>
            <a:ext cx="308980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회원가입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6017" y="3722160"/>
            <a:ext cx="522695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로그인 옆 회원가입 버튼 클릭 시 이동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ID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중복 확인 기능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패스워드 필수 입력 확인 기능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패스워드 일치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/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불일치 확인 기능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이메일 폼 양식 작성 확인 기능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 descr="테이블이(가) 표시된 사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25864" y="1084712"/>
            <a:ext cx="6824828" cy="4688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4278" y="1351076"/>
            <a:ext cx="5861861" cy="29443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회원가입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40343" y="4581095"/>
            <a:ext cx="196507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회원가입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53568" y="4601380"/>
            <a:ext cx="8133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ID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입력 후 중복체크 버튼 시 중복일 경우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(red)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사용중인 아이디 입니다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 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- &gt; AJAX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안내문구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&amp;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회원가입 버튼 비활성화 작동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가입 가능 시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(blue)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사용 가능한 아이디 입니다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 - &gt; AJAX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안내문구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&amp;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회원가입 버튼 활성화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아이디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4~16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자 이하 입력 가능 팝업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8" name="그림 7" descr="텍스트이(가) 표시된 사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71085" y="1145260"/>
            <a:ext cx="5924073" cy="3150151"/>
          </a:xfrm>
          <a:prstGeom prst="rect">
            <a:avLst/>
          </a:prstGeom>
        </p:spPr>
      </p:pic>
      <p:pic>
        <p:nvPicPr>
          <p:cNvPr id="12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82558" y="1145260"/>
            <a:ext cx="3226883" cy="905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회원가입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32837" y="4716842"/>
            <a:ext cx="196507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회원가입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7911" y="4815148"/>
            <a:ext cx="72746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패스워드 필수 입력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/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미 입력 시 필수입력 항목 출력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패스워드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패스워드 확인 불일치시 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"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패스워드가 일치하지 않습니다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" -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팝업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0813" y="1766789"/>
            <a:ext cx="4171950" cy="1209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텍스트이(가) 표시된 사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19237" y="1540491"/>
            <a:ext cx="4553184" cy="2648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2777" y="650989"/>
            <a:ext cx="2891503" cy="394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0 1.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요구사항 정의서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2679" y="1268351"/>
            <a:ext cx="9610706" cy="4355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회원가입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32837" y="4642412"/>
            <a:ext cx="196507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회원가입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7911" y="4708818"/>
            <a:ext cx="74128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이메일 폼양식에 맞게 작성 해야함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@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없이 이메일 입력 후 회원가입 시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 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-&gt;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이메일 주소에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'@'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를 포함해주세요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 '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아이디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'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에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@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가 없습니다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 -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팝업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양식 확인 완료 시 회원가입 진행</a:t>
            </a:r>
          </a:p>
        </p:txBody>
      </p:sp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0426" y="1646664"/>
            <a:ext cx="6048375" cy="2676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013228" y="1804040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751160" y="2465541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73094" y="3395993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카테고리 페이지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7595" y="2602224"/>
            <a:ext cx="1293565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구현</a:t>
            </a:r>
            <a:endParaRPr kumimoji="0" lang="ko-KR" altLang="en-US" sz="24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9062"/>
            <a:ext cx="38263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카테고리 페이지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전체보기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6017" y="2639955"/>
            <a:ext cx="308980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카테고리 페이지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전체보기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6017" y="3722160"/>
            <a:ext cx="52269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드롭다운 메뉴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트렌잭션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)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클릭 시 카테고리별 페이지 이동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전체보기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전체 조회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/ Paginig)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포스터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hover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시 썸네일 트렌잭션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이미지 없는 뮤지컬의 경우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NOimage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포스터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0626" y="1161247"/>
            <a:ext cx="5669107" cy="450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9062"/>
            <a:ext cx="38263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카테고리 페이지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신규보기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9555" y="2661210"/>
            <a:ext cx="308980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카테고리 페이지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신규보기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0188" y="3753292"/>
            <a:ext cx="522695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신규보기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최근 등록된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7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개 조회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) 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포스터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hover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시 썸네일 트렌잭션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이미지 없는 뮤지컬의 경우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NOimage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포스터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4140" y="1127011"/>
            <a:ext cx="6453244" cy="4603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9062"/>
            <a:ext cx="38263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카테고리 페이지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인기보기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6017" y="2661213"/>
            <a:ext cx="308980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카테고리 페이지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인기보기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)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6017" y="3744961"/>
            <a:ext cx="522695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인기보기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추천순 조회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Paging) 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포스터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hover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시 썸네일 트렌잭션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이미지 없는 뮤지컬의 경우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NOimage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포스터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76037" y="1158948"/>
            <a:ext cx="6411901" cy="4593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9062"/>
            <a:ext cx="38263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카테고리 페이지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(MD’s PICK)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089805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카테고리 페이지</a:t>
            </a:r>
            <a:r>
              <a:rPr lang="en-US" altLang="ko-KR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(MD’s PICK)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6017" y="3755582"/>
            <a:ext cx="522695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MD-PICK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보기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관리자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PICK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조회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) 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포스터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hover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시 썸네일 트렌잭션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이미지 없는 뮤지컬의 경우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NOimage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포스터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76480" y="1148315"/>
            <a:ext cx="6374115" cy="461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3394"/>
            <a:ext cx="2494182" cy="328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검색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08980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검색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6017" y="3312820"/>
            <a:ext cx="460712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카테고리별 페이지 우측 상단에 검색바를 이용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제목으로 검색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검색어 입력 후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Enter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or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돋보기 아이콘 클릭 시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해당 검색 내용 페이지로 이동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검색된 뮤지컬 리스트 확인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(Paging, hover)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2873" y="1164657"/>
            <a:ext cx="6411433" cy="4577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013228" y="1804040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751160" y="2465541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73094" y="3395993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상세보기 페이지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7595" y="2602224"/>
            <a:ext cx="1293565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구현</a:t>
            </a:r>
            <a:endParaRPr kumimoji="0" lang="ko-KR" altLang="en-US" sz="24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3394"/>
            <a:ext cx="29176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상세보기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08980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상세보기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6767" y="3312820"/>
            <a:ext cx="419324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클릭한 뮤지컬 정보 불러옴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본문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Image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유의사항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공연정보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할인정보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캐스팅일정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)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-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지도 보기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스크롤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)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-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추천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회원전용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)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-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예매하기 클릭 시 예매페이지로 이동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-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후기작성 클릭 시 후기작성 페이지로 이동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1884" y="1099051"/>
            <a:ext cx="6607619" cy="4659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4688" y="1141503"/>
            <a:ext cx="6859792" cy="367364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0164" y="689062"/>
            <a:ext cx="27843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상세보기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26410" y="4768855"/>
            <a:ext cx="199908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뮤지컬 장소 보기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7911" y="4864843"/>
            <a:ext cx="61299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제목 밑 장소 클릭 시 해당 장소가 검색된 지도로 스크롤 이동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지도 우측 ↑아이콘 클릭 시 해당 페이지 상단으로 이동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8636" y="1579177"/>
            <a:ext cx="3562533" cy="1974951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3926287" y="2534483"/>
            <a:ext cx="2705519" cy="122090"/>
          </a:xfrm>
          <a:prstGeom prst="line">
            <a:avLst/>
          </a:prstGeom>
          <a:ln w="57150">
            <a:solidFill>
              <a:schemeClr val="accent3"/>
            </a:solidFill>
            <a:prstDash val="dash"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595177" y="1940739"/>
            <a:ext cx="1273360" cy="1194076"/>
          </a:xfrm>
          <a:prstGeom prst="ellipse">
            <a:avLst/>
          </a:prstGeom>
          <a:noFill/>
          <a:ln w="571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9844122" y="3565635"/>
            <a:ext cx="933650" cy="856648"/>
          </a:xfrm>
          <a:prstGeom prst="line">
            <a:avLst/>
          </a:prstGeom>
          <a:ln w="57150">
            <a:solidFill>
              <a:schemeClr val="accent3"/>
            </a:solidFill>
            <a:prstDash val="dash"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10777772" y="4422283"/>
            <a:ext cx="599898" cy="553998"/>
          </a:xfrm>
          <a:prstGeom prst="ellipse">
            <a:avLst/>
          </a:prstGeom>
          <a:noFill/>
          <a:ln w="571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2777" y="650989"/>
            <a:ext cx="2891503" cy="394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0 1.</a:t>
            </a: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요구사항 정의서</a:t>
            </a:r>
            <a:endParaRPr lang="ko-KR" altLang="en-US" spc="-150">
              <a:solidFill>
                <a:schemeClr val="tx1">
                  <a:lumMod val="65000"/>
                  <a:lumOff val="3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4106172" y="635916"/>
            <a:ext cx="3979655" cy="44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CJK KR Bold"/>
                <a:ea typeface="Noto Sans CJK KR Bold"/>
              </a:rPr>
              <a:t>F1RST TICKET</a:t>
            </a:r>
            <a:endParaRPr lang="en-US" altLang="ko-KR" sz="2400" spc="-150"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/>
              <a:ea typeface="Noto Sans CJK KR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576" y="1272365"/>
            <a:ext cx="10332847" cy="3982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29465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뮤지컬 상세보기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1570" y="4671631"/>
            <a:ext cx="201483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뮤지컬 추천 하기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06280" y="4751381"/>
            <a:ext cx="716651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비로그인 상태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포스터 하단 문구 출력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로그인 이동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/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추천 클릭 시 로그인 알람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) 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로그인 상태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추천 클릭 시 추천 알람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/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재 추천 시 취소 알람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)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** 다른 페이지 이동 후에도 유지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회원 당 해당 뮤지컬 한번만 추천 가능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0693" y="1542920"/>
            <a:ext cx="3721291" cy="2794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33321" y="1542920"/>
            <a:ext cx="3391074" cy="26226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92556" y="1371462"/>
            <a:ext cx="3203451" cy="873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37453" y="2718978"/>
            <a:ext cx="3390197" cy="951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51304" y="1416673"/>
            <a:ext cx="3326651" cy="9519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직사각형 14"/>
          <p:cNvSpPr/>
          <p:nvPr/>
        </p:nvSpPr>
        <p:spPr>
          <a:xfrm>
            <a:off x="1038913" y="3828226"/>
            <a:ext cx="2860157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비로그인 상태</a:t>
            </a:r>
            <a:r>
              <a:rPr lang="en-US" altLang="ko-KR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631259" y="3842338"/>
            <a:ext cx="2860157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&lt;</a:t>
            </a:r>
            <a:r>
              <a:rPr lang="ko-KR" altLang="en-US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로그인 상태</a:t>
            </a:r>
            <a:r>
              <a:rPr lang="en-US" altLang="ko-KR" sz="14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013228" y="1804040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751160" y="2465541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73094" y="3395993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예매 페이지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7595" y="2602224"/>
            <a:ext cx="1293565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구현</a:t>
            </a:r>
            <a:endParaRPr kumimoji="0" lang="ko-KR" altLang="en-US" sz="24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3394"/>
            <a:ext cx="29176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예매페이지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08980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예매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6767" y="3312820"/>
            <a:ext cx="419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상세보기에서 예매하기 버튼 클릭 시 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이동 페이지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6" name="그림 5" descr="테이블이(가) 표시된 사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1146" y="1116418"/>
            <a:ext cx="6030058" cy="462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3394"/>
            <a:ext cx="29176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예매페이지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08980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예매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6767" y="3312820"/>
            <a:ext cx="419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제목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공연시작시간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달력날짜 클릭 시     최종결제폼 자동입력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80009" y="1814222"/>
            <a:ext cx="6320329" cy="2682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3394"/>
            <a:ext cx="29176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예매페이지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08980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예매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6767" y="3312820"/>
            <a:ext cx="419324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상세보기에서 예매하기 버튼 클릭 시 이동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 제목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공연시작시간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달력날짜 클릭 시     최종결제폼 자동입력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49820" y="1131330"/>
            <a:ext cx="4865776" cy="4637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3394"/>
            <a:ext cx="29176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예매페이지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08980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예매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6767" y="3312820"/>
            <a:ext cx="6958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좌석번호 예약 세부정보 전달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(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좌석수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좌석번호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티켓금액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결제 예정금액 표시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)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예약 세부정보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선택좌석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cencel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버튼 클릭 시 해당좌석 제외 처리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좌석 체크 시 좌석번호 및 예매수량 최종 결제폼 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선택좌석번호 확인 가능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총 결제금액 선택좌석 수량에 맞게 금액 추가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2329" y="1123190"/>
            <a:ext cx="3162944" cy="4611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013228" y="1804040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751160" y="2465541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73094" y="3395993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관람후기 페이지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7595" y="2602224"/>
            <a:ext cx="1293565" cy="586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/>
                <a:ea typeface="Noto Sans CJK KR Medium"/>
              </a:rPr>
              <a:t>구현</a:t>
            </a:r>
            <a:endParaRPr kumimoji="0" lang="ko-KR" altLang="en-US" sz="2400" b="1" i="0" u="none" strike="noStrike" kern="1200" cap="none" spc="0" normalizeH="0" baseline="0">
              <a:solidFill>
                <a:srgbClr val="E7E6E6">
                  <a:lumMod val="25000"/>
                </a:srgbClr>
              </a:solidFill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303957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관람후기 작성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33647" y="4553605"/>
            <a:ext cx="169071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관람후기 작성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61913" y="4655684"/>
            <a:ext cx="71344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뮤지컬상세보기페이지에서 후기작성 버튼 클릭 시 작성페이지로 이동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클릭한 뮤지컬 이미지와 이름 정보를 불러오고 별점 기능 구현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작성버튼 클릭 시 게시글 작성 후 관람후기 리스트 페이지로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71459" y="1102406"/>
            <a:ext cx="6624563" cy="3601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3" y="683394"/>
            <a:ext cx="29176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관람후기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6017" y="2661201"/>
            <a:ext cx="308980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관람후기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6767" y="3312820"/>
            <a:ext cx="69580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관람후기 메뉴 누르면 게시판 페이지로 이동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뮤지컬포스터 마우스 호버 시 </a:t>
            </a:r>
          </a:p>
          <a:p>
            <a:pPr lvl="0">
              <a:defRPr/>
            </a:pP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이미지 확대 트렌젝션 적용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별점대로 점수 반영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게시글 클릭 시 </a:t>
            </a:r>
          </a:p>
          <a:p>
            <a:pPr lvl="0"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  해당 관람후기 게시판 상세보기 페이지로 이동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0700" y="1097655"/>
            <a:ext cx="6343307" cy="4662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0164" y="689062"/>
            <a:ext cx="303957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구현 </a:t>
            </a:r>
            <a:r>
              <a:rPr lang="en-US" altLang="ko-KR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– </a:t>
            </a:r>
            <a:r>
              <a:rPr lang="ko-KR" altLang="en-US" sz="1500">
                <a:solidFill>
                  <a:prstClr val="white">
                    <a:lumMod val="65000"/>
                  </a:prstClr>
                </a:solidFill>
                <a:latin typeface="Noto Sans CJK KR Bold"/>
                <a:ea typeface="Noto Sans CJK KR Bold"/>
              </a:rPr>
              <a:t>관람후기 상세보기 페이지</a:t>
            </a:r>
            <a:endParaRPr lang="en-US" altLang="ko-KR" sz="1500">
              <a:solidFill>
                <a:prstClr val="white">
                  <a:lumMod val="65000"/>
                </a:prst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9712" y="4655684"/>
            <a:ext cx="294656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-150">
                <a:solidFill>
                  <a:schemeClr val="bg1">
                    <a:lumMod val="65000"/>
                  </a:schemeClr>
                </a:solidFill>
                <a:latin typeface="Noto Sans CJK KR Bold"/>
                <a:ea typeface="Noto Sans CJK KR Bold"/>
              </a:rPr>
              <a:t>관람후기 상세보기 페이지</a:t>
            </a:r>
            <a:endParaRPr lang="en-US" altLang="ko-KR" sz="2000" spc="-150">
              <a:solidFill>
                <a:schemeClr val="bg1">
                  <a:lumMod val="65000"/>
                </a:schemeClr>
              </a:solidFill>
              <a:latin typeface="Noto Sans CJK KR Bold"/>
              <a:ea typeface="Noto Sans CJK KR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87304" y="4750009"/>
            <a:ext cx="8208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해당 게시글의 작성자 아이디와 로그인한 아이디가 같으면 목록버튼 옆에 수정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삭제 버튼 감추기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비 로그인 상태거나 해당 게시글의 작성자 아이디와 로그인한 아이디가 같지 않을 때 수정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삭제 버튼 보이게 하기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목록버튼 클릭 시 관람후기 리스트페이지로 이동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수정버튼 클릭 시 수정페이지로 이동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rPr>
              <a:t>삭제버튼 클릭 시 해당 게시글의 첨부 되어 있는 첨부파일과 댓글을 먼저 삭제 후 해당 관람후기 게시글 모두 삭제</a:t>
            </a:r>
          </a:p>
          <a:p>
            <a:pPr lvl="0"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Noto Sans CJK KR Bold"/>
              <a:ea typeface="Noto Sans CJK KR Bold"/>
            </a:endParaRPr>
          </a:p>
        </p:txBody>
      </p:sp>
      <p:pic>
        <p:nvPicPr>
          <p:cNvPr id="7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12558" y="1127051"/>
            <a:ext cx="6166884" cy="362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2654</Words>
  <Application>Microsoft Office PowerPoint</Application>
  <PresentationFormat>와이드스크린</PresentationFormat>
  <Paragraphs>556</Paragraphs>
  <Slides>112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18" baseType="lpstr">
      <vt:lpstr>Noto Sans CJK KR Bold</vt:lpstr>
      <vt:lpstr>Noto Sans CJK KR Medium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왕별</dc:creator>
  <cp:lastModifiedBy>홍 인화</cp:lastModifiedBy>
  <cp:revision>109</cp:revision>
  <dcterms:created xsi:type="dcterms:W3CDTF">2021-05-30T08:06:49Z</dcterms:created>
  <dcterms:modified xsi:type="dcterms:W3CDTF">2022-10-19T02:04:59Z</dcterms:modified>
  <cp:version/>
</cp:coreProperties>
</file>